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255" r:id="rId2"/>
    <p:sldId id="2256" r:id="rId3"/>
    <p:sldId id="2257" r:id="rId4"/>
    <p:sldId id="2258" r:id="rId5"/>
    <p:sldId id="2259" r:id="rId6"/>
    <p:sldId id="2260" r:id="rId7"/>
    <p:sldId id="2261" r:id="rId8"/>
    <p:sldId id="2262" r:id="rId9"/>
    <p:sldId id="2263" r:id="rId10"/>
    <p:sldId id="2264" r:id="rId11"/>
    <p:sldId id="2265" r:id="rId12"/>
    <p:sldId id="2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9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7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3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2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5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6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73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02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4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036C-9E7C-4FFC-99FA-414B61E345DD}" type="datetimeFigureOut">
              <a:rPr lang="en-US" smtClean="0"/>
              <a:t>11/22/2022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6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adsbridges.com/toward-zero-death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tssa.com/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ivaprakash/155790434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BACAEE9B-466D-41A9-B38C-A7A9C858D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8875" r="422"/>
          <a:stretch/>
        </p:blipFill>
        <p:spPr>
          <a:xfrm flipH="1">
            <a:off x="-1" y="3962400"/>
            <a:ext cx="12191995" cy="2895600"/>
          </a:xfrm>
          <a:prstGeom prst="trapezoid">
            <a:avLst>
              <a:gd name="adj" fmla="val 0"/>
            </a:avLst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A687E4-93D6-4CFE-84DC-D1CCF0332740}"/>
              </a:ext>
            </a:extLst>
          </p:cNvPr>
          <p:cNvSpPr/>
          <p:nvPr/>
        </p:nvSpPr>
        <p:spPr>
          <a:xfrm>
            <a:off x="732911" y="4737340"/>
            <a:ext cx="11132571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69900">
                    <a:prstClr val="white">
                      <a:alpha val="66000"/>
                    </a:prst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“Dedicated to advancing roadway safety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69900">
                    <a:prstClr val="white">
                      <a:alpha val="66000"/>
                    </a:prst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for 52 years.”</a:t>
            </a:r>
          </a:p>
        </p:txBody>
      </p:sp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64BDC7BA-7880-443A-B359-F143D6F49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07" y="774940"/>
            <a:ext cx="4156586" cy="26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1063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nstant Messaging on the Highway">
            <a:extLst>
              <a:ext uri="{FF2B5EF4-FFF2-40B4-BE49-F238E27FC236}">
                <a16:creationId xmlns:a16="http://schemas.microsoft.com/office/drawing/2014/main" id="{7FD195BF-2A58-4508-AB44-EC5D39B19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7" y="0"/>
            <a:ext cx="4722839" cy="354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ed this sign's message | ADOT">
            <a:extLst>
              <a:ext uri="{FF2B5EF4-FFF2-40B4-BE49-F238E27FC236}">
                <a16:creationId xmlns:a16="http://schemas.microsoft.com/office/drawing/2014/main" id="{382255AA-0255-4A7D-A1C9-4091ACF13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6" t="13131"/>
          <a:stretch/>
        </p:blipFill>
        <p:spPr bwMode="auto">
          <a:xfrm>
            <a:off x="4595208" y="0"/>
            <a:ext cx="3393611" cy="23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ED Traffic Signs | Roads &amp; Bridges">
            <a:extLst>
              <a:ext uri="{FF2B5EF4-FFF2-40B4-BE49-F238E27FC236}">
                <a16:creationId xmlns:a16="http://schemas.microsoft.com/office/drawing/2014/main" id="{EE1F9920-E3C0-4375-B1B2-0D6569D4B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1"/>
          <a:stretch/>
        </p:blipFill>
        <p:spPr bwMode="auto">
          <a:xfrm>
            <a:off x="7907812" y="0"/>
            <a:ext cx="4284188" cy="245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A29A72A6-56F1-4EB5-98EC-526BAF33BAF4}"/>
              </a:ext>
            </a:extLst>
          </p:cNvPr>
          <p:cNvSpPr/>
          <p:nvPr/>
        </p:nvSpPr>
        <p:spPr>
          <a:xfrm flipH="1" flipV="1">
            <a:off x="0" y="1115412"/>
            <a:ext cx="12188943" cy="35665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11700">
                <a:moveTo>
                  <a:pt x="0" y="0"/>
                </a:moveTo>
                <a:lnTo>
                  <a:pt x="12188951" y="0"/>
                </a:lnTo>
                <a:lnTo>
                  <a:pt x="12188951" y="2120352"/>
                </a:lnTo>
                <a:lnTo>
                  <a:pt x="0" y="4711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5DCE9-4F0C-057A-27AD-B29300CC16BE}"/>
              </a:ext>
            </a:extLst>
          </p:cNvPr>
          <p:cNvSpPr txBox="1"/>
          <p:nvPr/>
        </p:nvSpPr>
        <p:spPr>
          <a:xfrm>
            <a:off x="654079" y="2898673"/>
            <a:ext cx="10880784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LED Flicker 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</a:rPr>
              <a:t>Safety Issue: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</a:rPr>
              <a:t>A light source (the LED) has a constant flicker even though the human eye sees it as a constant light.  The automated vehicles can't fully detect the light source as they are not on the same cycle/wave length and cannot detect one another.  The result: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</a:rPr>
              <a:t>the vehicle only sees a light source that blinks on and off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</a:rPr>
              <a:t>the vehicle only sees a variation of brightness and colors from a light source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/>
                <a:cs typeface="Calibri"/>
              </a:rPr>
              <a:t>the vehicle sees a banding effect that does not allow it to recognize signs/messages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54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President Signs Infrastructure Bill with Workplace Provisions">
            <a:extLst>
              <a:ext uri="{FF2B5EF4-FFF2-40B4-BE49-F238E27FC236}">
                <a16:creationId xmlns:a16="http://schemas.microsoft.com/office/drawing/2014/main" id="{FD135A6E-DBC3-49AB-B603-F7AB5CFDC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r="1863"/>
          <a:stretch/>
        </p:blipFill>
        <p:spPr bwMode="auto">
          <a:xfrm>
            <a:off x="8016113" y="-1"/>
            <a:ext cx="4175887" cy="189685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EAE53F7-DB73-4386-8FE6-FF6D66BAB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7930" b="18445"/>
          <a:stretch/>
        </p:blipFill>
        <p:spPr bwMode="auto">
          <a:xfrm>
            <a:off x="39484" y="-1"/>
            <a:ext cx="7847215" cy="37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6BF3DBEA-44C9-41B2-82C4-9DB92C4BB6CF}"/>
              </a:ext>
            </a:extLst>
          </p:cNvPr>
          <p:cNvSpPr/>
          <p:nvPr/>
        </p:nvSpPr>
        <p:spPr>
          <a:xfrm flipH="1" flipV="1">
            <a:off x="3057" y="1165704"/>
            <a:ext cx="12188943" cy="35665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11700">
                <a:moveTo>
                  <a:pt x="0" y="0"/>
                </a:moveTo>
                <a:lnTo>
                  <a:pt x="12188951" y="0"/>
                </a:lnTo>
                <a:lnTo>
                  <a:pt x="12188951" y="2120352"/>
                </a:lnTo>
                <a:lnTo>
                  <a:pt x="0" y="4711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2019937" y="3044761"/>
            <a:ext cx="935748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ADVOCACY AND GOVERNMENT RELATIONS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26A5C-CFB1-4499-945E-A9F53D191344}"/>
              </a:ext>
            </a:extLst>
          </p:cNvPr>
          <p:cNvSpPr txBox="1"/>
          <p:nvPr/>
        </p:nvSpPr>
        <p:spPr>
          <a:xfrm>
            <a:off x="2443859" y="3813239"/>
            <a:ext cx="9117338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Advocating for roadway safety and funding at all levels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Buy America – clarity on definitions for construction materials, temporary devices, etc.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Gas Tax and Highway Funding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Arranging Congressional Site Visits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State Level Issues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Calibri Light" panose="020F0302020204030204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788805-28BD-4531-B834-6AB65AD16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544" b="29043"/>
          <a:stretch/>
        </p:blipFill>
        <p:spPr>
          <a:xfrm>
            <a:off x="9542699" y="20606"/>
            <a:ext cx="2646245" cy="1804563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3768A38-8668-4554-B4A1-BE982008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88" y="0"/>
            <a:ext cx="5548629" cy="312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6C5DA-D6B6-4B5F-BA73-34E7343D0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9" t="887" r="6140" b="1"/>
          <a:stretch/>
        </p:blipFill>
        <p:spPr>
          <a:xfrm rot="738162">
            <a:off x="1944591" y="141547"/>
            <a:ext cx="2215567" cy="296911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Roadway Safety Magazine | ATSSA">
            <a:extLst>
              <a:ext uri="{FF2B5EF4-FFF2-40B4-BE49-F238E27FC236}">
                <a16:creationId xmlns:a16="http://schemas.microsoft.com/office/drawing/2014/main" id="{08D78660-B641-42F2-A8B7-8829CEB5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1541">
            <a:off x="80338" y="206348"/>
            <a:ext cx="2318448" cy="300034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6BF3DBEA-44C9-41B2-82C4-9DB92C4BB6CF}"/>
              </a:ext>
            </a:extLst>
          </p:cNvPr>
          <p:cNvSpPr/>
          <p:nvPr/>
        </p:nvSpPr>
        <p:spPr>
          <a:xfrm flipH="1" flipV="1">
            <a:off x="3057" y="1415563"/>
            <a:ext cx="12188943" cy="36046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2516678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2516678 h 4711700"/>
              <a:gd name="connsiteX0" fmla="*/ 0 w 12214351"/>
              <a:gd name="connsiteY0" fmla="*/ 419446 h 2614468"/>
              <a:gd name="connsiteX1" fmla="*/ 12214351 w 12214351"/>
              <a:gd name="connsiteY1" fmla="*/ 0 h 2614468"/>
              <a:gd name="connsiteX2" fmla="*/ 12188951 w 12214351"/>
              <a:gd name="connsiteY2" fmla="*/ 23120 h 2614468"/>
              <a:gd name="connsiteX3" fmla="*/ 0 w 12214351"/>
              <a:gd name="connsiteY3" fmla="*/ 2614468 h 2614468"/>
              <a:gd name="connsiteX4" fmla="*/ 0 w 12214351"/>
              <a:gd name="connsiteY4" fmla="*/ 419446 h 2614468"/>
              <a:gd name="connsiteX0" fmla="*/ 0 w 12239751"/>
              <a:gd name="connsiteY0" fmla="*/ 0 h 2614468"/>
              <a:gd name="connsiteX1" fmla="*/ 12239751 w 12239751"/>
              <a:gd name="connsiteY1" fmla="*/ 0 h 2614468"/>
              <a:gd name="connsiteX2" fmla="*/ 12214351 w 12239751"/>
              <a:gd name="connsiteY2" fmla="*/ 23120 h 2614468"/>
              <a:gd name="connsiteX3" fmla="*/ 25400 w 12239751"/>
              <a:gd name="connsiteY3" fmla="*/ 2614468 h 2614468"/>
              <a:gd name="connsiteX4" fmla="*/ 0 w 12239751"/>
              <a:gd name="connsiteY4" fmla="*/ 0 h 2614468"/>
              <a:gd name="connsiteX0" fmla="*/ 12700 w 12214351"/>
              <a:gd name="connsiteY0" fmla="*/ 0 h 4678144"/>
              <a:gd name="connsiteX1" fmla="*/ 12214351 w 12214351"/>
              <a:gd name="connsiteY1" fmla="*/ 2063676 h 4678144"/>
              <a:gd name="connsiteX2" fmla="*/ 12188951 w 12214351"/>
              <a:gd name="connsiteY2" fmla="*/ 2086796 h 4678144"/>
              <a:gd name="connsiteX3" fmla="*/ 0 w 12214351"/>
              <a:gd name="connsiteY3" fmla="*/ 4678144 h 4678144"/>
              <a:gd name="connsiteX4" fmla="*/ 12700 w 12214351"/>
              <a:gd name="connsiteY4" fmla="*/ 0 h 4678144"/>
              <a:gd name="connsiteX0" fmla="*/ 12700 w 12214351"/>
              <a:gd name="connsiteY0" fmla="*/ 0 h 4678144"/>
              <a:gd name="connsiteX1" fmla="*/ 12214351 w 12214351"/>
              <a:gd name="connsiteY1" fmla="*/ 2063676 h 4678144"/>
              <a:gd name="connsiteX2" fmla="*/ 12163551 w 12214351"/>
              <a:gd name="connsiteY2" fmla="*/ 2506243 h 4678144"/>
              <a:gd name="connsiteX3" fmla="*/ 0 w 12214351"/>
              <a:gd name="connsiteY3" fmla="*/ 4678144 h 4678144"/>
              <a:gd name="connsiteX4" fmla="*/ 12700 w 12214351"/>
              <a:gd name="connsiteY4" fmla="*/ 0 h 4678144"/>
              <a:gd name="connsiteX0" fmla="*/ 12700 w 12214351"/>
              <a:gd name="connsiteY0" fmla="*/ 83889 h 4762033"/>
              <a:gd name="connsiteX1" fmla="*/ 12214351 w 12214351"/>
              <a:gd name="connsiteY1" fmla="*/ 0 h 4762033"/>
              <a:gd name="connsiteX2" fmla="*/ 12163551 w 12214351"/>
              <a:gd name="connsiteY2" fmla="*/ 2590132 h 4762033"/>
              <a:gd name="connsiteX3" fmla="*/ 0 w 12214351"/>
              <a:gd name="connsiteY3" fmla="*/ 4762033 h 4762033"/>
              <a:gd name="connsiteX4" fmla="*/ 12700 w 12214351"/>
              <a:gd name="connsiteY4" fmla="*/ 83889 h 4762033"/>
              <a:gd name="connsiteX0" fmla="*/ 12700 w 12214351"/>
              <a:gd name="connsiteY0" fmla="*/ 83889 h 4762033"/>
              <a:gd name="connsiteX1" fmla="*/ 12214351 w 12214351"/>
              <a:gd name="connsiteY1" fmla="*/ 0 h 4762033"/>
              <a:gd name="connsiteX2" fmla="*/ 12188951 w 12214351"/>
              <a:gd name="connsiteY2" fmla="*/ 2204241 h 4762033"/>
              <a:gd name="connsiteX3" fmla="*/ 0 w 12214351"/>
              <a:gd name="connsiteY3" fmla="*/ 4762033 h 4762033"/>
              <a:gd name="connsiteX4" fmla="*/ 12700 w 12214351"/>
              <a:gd name="connsiteY4" fmla="*/ 83889 h 4762033"/>
              <a:gd name="connsiteX0" fmla="*/ 12700 w 12227051"/>
              <a:gd name="connsiteY0" fmla="*/ 83889 h 4762033"/>
              <a:gd name="connsiteX1" fmla="*/ 12227051 w 12227051"/>
              <a:gd name="connsiteY1" fmla="*/ 0 h 4762033"/>
              <a:gd name="connsiteX2" fmla="*/ 12188951 w 12227051"/>
              <a:gd name="connsiteY2" fmla="*/ 2204241 h 4762033"/>
              <a:gd name="connsiteX3" fmla="*/ 0 w 12227051"/>
              <a:gd name="connsiteY3" fmla="*/ 4762033 h 4762033"/>
              <a:gd name="connsiteX4" fmla="*/ 12700 w 12227051"/>
              <a:gd name="connsiteY4" fmla="*/ 83889 h 4762033"/>
              <a:gd name="connsiteX0" fmla="*/ 12700 w 12201651"/>
              <a:gd name="connsiteY0" fmla="*/ 100667 h 4778811"/>
              <a:gd name="connsiteX1" fmla="*/ 12201651 w 12201651"/>
              <a:gd name="connsiteY1" fmla="*/ 0 h 4778811"/>
              <a:gd name="connsiteX2" fmla="*/ 12188951 w 12201651"/>
              <a:gd name="connsiteY2" fmla="*/ 2221019 h 4778811"/>
              <a:gd name="connsiteX3" fmla="*/ 0 w 12201651"/>
              <a:gd name="connsiteY3" fmla="*/ 4778811 h 4778811"/>
              <a:gd name="connsiteX4" fmla="*/ 12700 w 12201651"/>
              <a:gd name="connsiteY4" fmla="*/ 100667 h 4778811"/>
              <a:gd name="connsiteX0" fmla="*/ 12700 w 12190172"/>
              <a:gd name="connsiteY0" fmla="*/ 83889 h 4762033"/>
              <a:gd name="connsiteX1" fmla="*/ 12188951 w 12190172"/>
              <a:gd name="connsiteY1" fmla="*/ 0 h 4762033"/>
              <a:gd name="connsiteX2" fmla="*/ 12188951 w 12190172"/>
              <a:gd name="connsiteY2" fmla="*/ 2204241 h 4762033"/>
              <a:gd name="connsiteX3" fmla="*/ 0 w 12190172"/>
              <a:gd name="connsiteY3" fmla="*/ 4762033 h 4762033"/>
              <a:gd name="connsiteX4" fmla="*/ 12700 w 12190172"/>
              <a:gd name="connsiteY4" fmla="*/ 83889 h 4762033"/>
              <a:gd name="connsiteX0" fmla="*/ 12700 w 12188951"/>
              <a:gd name="connsiteY0" fmla="*/ 83889 h 4762033"/>
              <a:gd name="connsiteX1" fmla="*/ 12188951 w 12188951"/>
              <a:gd name="connsiteY1" fmla="*/ 0 h 4762033"/>
              <a:gd name="connsiteX2" fmla="*/ 12176251 w 12188951"/>
              <a:gd name="connsiteY2" fmla="*/ 2237797 h 4762033"/>
              <a:gd name="connsiteX3" fmla="*/ 0 w 12188951"/>
              <a:gd name="connsiteY3" fmla="*/ 4762033 h 4762033"/>
              <a:gd name="connsiteX4" fmla="*/ 12700 w 12188951"/>
              <a:gd name="connsiteY4" fmla="*/ 83889 h 476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62033">
                <a:moveTo>
                  <a:pt x="12700" y="83889"/>
                </a:moveTo>
                <a:lnTo>
                  <a:pt x="12188951" y="0"/>
                </a:lnTo>
                <a:cubicBezTo>
                  <a:pt x="12184718" y="740340"/>
                  <a:pt x="12180484" y="1497457"/>
                  <a:pt x="12176251" y="2237797"/>
                </a:cubicBezTo>
                <a:lnTo>
                  <a:pt x="0" y="4762033"/>
                </a:lnTo>
                <a:cubicBezTo>
                  <a:pt x="4233" y="3202652"/>
                  <a:pt x="8467" y="1643270"/>
                  <a:pt x="12700" y="8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26A5C-CFB1-4499-945E-A9F53D191344}"/>
              </a:ext>
            </a:extLst>
          </p:cNvPr>
          <p:cNvSpPr txBox="1"/>
          <p:nvPr/>
        </p:nvSpPr>
        <p:spPr>
          <a:xfrm>
            <a:off x="1407910" y="3687741"/>
            <a:ext cx="10662170" cy="25185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Roadway Safety Magazine &amp; Roadway Safety Newsbreak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libri"/>
                <a:cs typeface="Times New Roman"/>
                <a:hlinkClick r:id="rId6"/>
              </a:rPr>
              <a:t>www.atssa.com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libri"/>
                <a:cs typeface="Times New Roman"/>
              </a:rPr>
              <a:t> &amp; LinkedIn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Attend the ATSSA Traffic Expo (Feb. 17-21,2023 – Phoenix, AZ)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East Coast Roadway Safety Summit (May 16-18, 2023 – Richmond, VA)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949202" y="3170426"/>
            <a:ext cx="935748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Connect with us…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3907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a dome&#10;&#10;Description automatically generated with low confidence">
            <a:extLst>
              <a:ext uri="{FF2B5EF4-FFF2-40B4-BE49-F238E27FC236}">
                <a16:creationId xmlns:a16="http://schemas.microsoft.com/office/drawing/2014/main" id="{E4531DD3-A121-41CB-A8FD-703FAD082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139" t="13524" r="24846" b="5770"/>
          <a:stretch/>
        </p:blipFill>
        <p:spPr>
          <a:xfrm>
            <a:off x="3937000" y="0"/>
            <a:ext cx="3228209" cy="2615764"/>
          </a:xfrm>
          <a:prstGeom prst="rect">
            <a:avLst/>
          </a:prstGeom>
        </p:spPr>
      </p:pic>
      <p:pic>
        <p:nvPicPr>
          <p:cNvPr id="3074" name="Picture 2" descr="Intelligent Traffic Management with Smart Traffic Technology">
            <a:extLst>
              <a:ext uri="{FF2B5EF4-FFF2-40B4-BE49-F238E27FC236}">
                <a16:creationId xmlns:a16="http://schemas.microsoft.com/office/drawing/2014/main" id="{6E9BBBA2-7660-401A-891D-9B4A617E5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21427" b="15552"/>
          <a:stretch/>
        </p:blipFill>
        <p:spPr bwMode="auto">
          <a:xfrm>
            <a:off x="7165210" y="0"/>
            <a:ext cx="5026790" cy="20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BC7EF-CC32-4155-AEA0-8901BAA5B8AB}"/>
              </a:ext>
            </a:extLst>
          </p:cNvPr>
          <p:cNvSpPr txBox="1"/>
          <p:nvPr/>
        </p:nvSpPr>
        <p:spPr>
          <a:xfrm>
            <a:off x="7569200" y="6858000"/>
            <a:ext cx="46197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www.flickr.com/photos/sivaprakash/1557904343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-nd/3.0/"/>
              </a:rPr>
              <a:t>CC BY-ND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264E5-1DE5-4D41-9BF0-B0C08136A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44" t="22087" r="47746" b="56379"/>
          <a:stretch/>
        </p:blipFill>
        <p:spPr>
          <a:xfrm>
            <a:off x="-3058" y="0"/>
            <a:ext cx="3937001" cy="3228893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6BF3DBEA-44C9-41B2-82C4-9DB92C4BB6CF}"/>
              </a:ext>
            </a:extLst>
          </p:cNvPr>
          <p:cNvSpPr/>
          <p:nvPr/>
        </p:nvSpPr>
        <p:spPr>
          <a:xfrm flipH="1" flipV="1">
            <a:off x="-1" y="1229712"/>
            <a:ext cx="12188943" cy="35665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11700">
                <a:moveTo>
                  <a:pt x="0" y="0"/>
                </a:moveTo>
                <a:lnTo>
                  <a:pt x="12188951" y="0"/>
                </a:lnTo>
                <a:lnTo>
                  <a:pt x="12188951" y="2120352"/>
                </a:lnTo>
                <a:lnTo>
                  <a:pt x="0" y="4711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2243319" y="3169948"/>
            <a:ext cx="905815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How We Advance Roadway Safety…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26A5C-CFB1-4499-945E-A9F53D191344}"/>
              </a:ext>
            </a:extLst>
          </p:cNvPr>
          <p:cNvSpPr txBox="1"/>
          <p:nvPr/>
        </p:nvSpPr>
        <p:spPr>
          <a:xfrm>
            <a:off x="2947606" y="3833749"/>
            <a:ext cx="6730999" cy="1872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Training &amp; Education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Innovation &amp; Technical Services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Advocacy &amp; Government Relations</a:t>
            </a:r>
          </a:p>
        </p:txBody>
      </p:sp>
    </p:spTree>
    <p:extLst>
      <p:ext uri="{BB962C8B-B14F-4D97-AF65-F5344CB8AC3E}">
        <p14:creationId xmlns:p14="http://schemas.microsoft.com/office/powerpoint/2010/main" val="116657106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C8D401-3268-4302-9EAD-83DF871A7743}"/>
              </a:ext>
            </a:extLst>
          </p:cNvPr>
          <p:cNvGrpSpPr/>
          <p:nvPr/>
        </p:nvGrpSpPr>
        <p:grpSpPr>
          <a:xfrm>
            <a:off x="-2" y="-1"/>
            <a:ext cx="12192002" cy="3252147"/>
            <a:chOff x="-2" y="-1"/>
            <a:chExt cx="12192002" cy="325214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DE3DADF8-C3D1-42FD-8642-4B093877D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4" t="52504" r="15766" b="8914"/>
            <a:stretch/>
          </p:blipFill>
          <p:spPr bwMode="auto">
            <a:xfrm>
              <a:off x="-2" y="-1"/>
              <a:ext cx="4178301" cy="325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Student Competition at ATSSA Brings New Generation of Ideas">
              <a:extLst>
                <a:ext uri="{FF2B5EF4-FFF2-40B4-BE49-F238E27FC236}">
                  <a16:creationId xmlns:a16="http://schemas.microsoft.com/office/drawing/2014/main" id="{38974CC5-22FE-47BD-9377-9DF856D58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0278" b="61420"/>
            <a:stretch/>
          </p:blipFill>
          <p:spPr bwMode="auto">
            <a:xfrm>
              <a:off x="4082405" y="13163"/>
              <a:ext cx="8109595" cy="2526404"/>
            </a:xfrm>
            <a:prstGeom prst="rect">
              <a:avLst/>
            </a:prstGeom>
            <a:noFill/>
            <a:ln w="38100">
              <a:noFill/>
            </a:ln>
            <a:effectLst>
              <a:glow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6BF3DBEA-44C9-41B2-82C4-9DB92C4BB6CF}"/>
              </a:ext>
            </a:extLst>
          </p:cNvPr>
          <p:cNvSpPr/>
          <p:nvPr/>
        </p:nvSpPr>
        <p:spPr>
          <a:xfrm flipH="1" flipV="1">
            <a:off x="-1" y="1229712"/>
            <a:ext cx="12188943" cy="35665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11700">
                <a:moveTo>
                  <a:pt x="0" y="0"/>
                </a:moveTo>
                <a:lnTo>
                  <a:pt x="12188951" y="0"/>
                </a:lnTo>
                <a:lnTo>
                  <a:pt x="12188951" y="2120352"/>
                </a:lnTo>
                <a:lnTo>
                  <a:pt x="0" y="4711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2595272" y="3011782"/>
            <a:ext cx="935748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TRAINING &amp; EDUCATION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26A5C-CFB1-4499-945E-A9F53D191344}"/>
              </a:ext>
            </a:extLst>
          </p:cNvPr>
          <p:cNvSpPr txBox="1"/>
          <p:nvPr/>
        </p:nvSpPr>
        <p:spPr>
          <a:xfrm>
            <a:off x="3152290" y="3708826"/>
            <a:ext cx="7950845" cy="2518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Roadway Worker Safety Training &amp; Certification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Workforce Development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Meetings &amp; Traffic Expo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Safety Forums</a:t>
            </a:r>
          </a:p>
        </p:txBody>
      </p:sp>
    </p:spTree>
    <p:extLst>
      <p:ext uri="{BB962C8B-B14F-4D97-AF65-F5344CB8AC3E}">
        <p14:creationId xmlns:p14="http://schemas.microsoft.com/office/powerpoint/2010/main" val="193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FE8390-EEC1-4EF1-A0DC-329FF39DB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15294"/>
          <a:stretch/>
        </p:blipFill>
        <p:spPr bwMode="auto">
          <a:xfrm>
            <a:off x="0" y="-207638"/>
            <a:ext cx="6730982" cy="37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FAD5A2D-3610-4934-AC81-085FF36F8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6" t="56706" r="2195" b="-703"/>
          <a:stretch/>
        </p:blipFill>
        <p:spPr bwMode="auto">
          <a:xfrm>
            <a:off x="6730986" y="0"/>
            <a:ext cx="5457952" cy="26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6BF3DBEA-44C9-41B2-82C4-9DB92C4BB6CF}"/>
              </a:ext>
            </a:extLst>
          </p:cNvPr>
          <p:cNvSpPr/>
          <p:nvPr/>
        </p:nvSpPr>
        <p:spPr>
          <a:xfrm flipH="1" flipV="1">
            <a:off x="-5" y="1471176"/>
            <a:ext cx="12188943" cy="35665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11700">
                <a:moveTo>
                  <a:pt x="0" y="0"/>
                </a:moveTo>
                <a:lnTo>
                  <a:pt x="12188951" y="0"/>
                </a:lnTo>
                <a:lnTo>
                  <a:pt x="12188951" y="2120352"/>
                </a:lnTo>
                <a:lnTo>
                  <a:pt x="0" y="4711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1911520" y="3282811"/>
            <a:ext cx="5823509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What’s New In Training?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26A5C-CFB1-4499-945E-A9F53D191344}"/>
              </a:ext>
            </a:extLst>
          </p:cNvPr>
          <p:cNvSpPr txBox="1"/>
          <p:nvPr/>
        </p:nvSpPr>
        <p:spPr>
          <a:xfrm>
            <a:off x="2227569" y="3923551"/>
            <a:ext cx="9006826" cy="258532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Virtual, online and in-person opportunities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Flagger Certification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Traffic Control Technicians &amp; Supervisors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Temporary Traffic Control Orientation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Pavement Marking Inspections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State &amp; Municipality Specific Courses</a:t>
            </a:r>
          </a:p>
        </p:txBody>
      </p:sp>
    </p:spTree>
    <p:extLst>
      <p:ext uri="{BB962C8B-B14F-4D97-AF65-F5344CB8AC3E}">
        <p14:creationId xmlns:p14="http://schemas.microsoft.com/office/powerpoint/2010/main" val="1156950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About The ATSS Foundation collage">
            <a:extLst>
              <a:ext uri="{FF2B5EF4-FFF2-40B4-BE49-F238E27FC236}">
                <a16:creationId xmlns:a16="http://schemas.microsoft.com/office/drawing/2014/main" id="{26723CC1-425A-4880-B78A-7247FD91B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4" b="10623"/>
          <a:stretch/>
        </p:blipFill>
        <p:spPr bwMode="auto">
          <a:xfrm>
            <a:off x="5006857" y="3214"/>
            <a:ext cx="7185143" cy="2283858"/>
          </a:xfrm>
          <a:prstGeom prst="parallelogram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EBB4C-5B56-44F2-AC98-FC100222F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" t="9648"/>
          <a:stretch/>
        </p:blipFill>
        <p:spPr>
          <a:xfrm>
            <a:off x="0" y="0"/>
            <a:ext cx="5372099" cy="3133249"/>
          </a:xfrm>
          <a:prstGeom prst="parallelogram">
            <a:avLst>
              <a:gd name="adj" fmla="val 0"/>
            </a:avLst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6BF3DBEA-44C9-41B2-82C4-9DB92C4BB6CF}"/>
              </a:ext>
            </a:extLst>
          </p:cNvPr>
          <p:cNvSpPr/>
          <p:nvPr/>
        </p:nvSpPr>
        <p:spPr>
          <a:xfrm flipH="1" flipV="1">
            <a:off x="0" y="1115412"/>
            <a:ext cx="12188943" cy="35665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11700">
                <a:moveTo>
                  <a:pt x="0" y="0"/>
                </a:moveTo>
                <a:lnTo>
                  <a:pt x="12188951" y="0"/>
                </a:lnTo>
                <a:lnTo>
                  <a:pt x="12188951" y="2120352"/>
                </a:lnTo>
                <a:lnTo>
                  <a:pt x="0" y="4711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2437965" y="2817673"/>
            <a:ext cx="7477311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Roadway Worker Protection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26A5C-CFB1-4499-945E-A9F53D191344}"/>
              </a:ext>
            </a:extLst>
          </p:cNvPr>
          <p:cNvSpPr txBox="1"/>
          <p:nvPr/>
        </p:nvSpPr>
        <p:spPr>
          <a:xfrm>
            <a:off x="2894586" y="3310116"/>
            <a:ext cx="9151640" cy="579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New Council Formed with Focus on Education &amp;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0BACA4-E49B-BF67-AB36-0326A0735AD6}"/>
              </a:ext>
            </a:extLst>
          </p:cNvPr>
          <p:cNvSpPr txBox="1"/>
          <p:nvPr/>
        </p:nvSpPr>
        <p:spPr>
          <a:xfrm>
            <a:off x="2437965" y="4519934"/>
            <a:ext cx="7477311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ATSS Foundation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41164-CDC8-0DF0-FDA7-28D73FDCD6D3}"/>
              </a:ext>
            </a:extLst>
          </p:cNvPr>
          <p:cNvSpPr txBox="1"/>
          <p:nvPr/>
        </p:nvSpPr>
        <p:spPr>
          <a:xfrm>
            <a:off x="2355815" y="5050090"/>
            <a:ext cx="74773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Roadway Worker Memorial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Scholarships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Teen driver education on work zones</a:t>
            </a:r>
          </a:p>
        </p:txBody>
      </p:sp>
    </p:spTree>
    <p:extLst>
      <p:ext uri="{BB962C8B-B14F-4D97-AF65-F5344CB8AC3E}">
        <p14:creationId xmlns:p14="http://schemas.microsoft.com/office/powerpoint/2010/main" val="107354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507437-6EAE-4D97-9C51-B969027C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64"/>
          <a:stretch/>
        </p:blipFill>
        <p:spPr>
          <a:xfrm>
            <a:off x="7759701" y="1530"/>
            <a:ext cx="4432299" cy="1995698"/>
          </a:xfrm>
          <a:prstGeom prst="rect">
            <a:avLst/>
          </a:prstGeom>
        </p:spPr>
      </p:pic>
      <p:pic>
        <p:nvPicPr>
          <p:cNvPr id="5122" name="Picture 2" descr="Traffic Control Device Challenge winners honored at ATSSA's 50th  Anniversary Convention &amp; Traffic Expo - ATSSA">
            <a:extLst>
              <a:ext uri="{FF2B5EF4-FFF2-40B4-BE49-F238E27FC236}">
                <a16:creationId xmlns:a16="http://schemas.microsoft.com/office/drawing/2014/main" id="{DA97C1CF-99E9-4C15-9499-DDE1C5375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/>
          <a:stretch/>
        </p:blipFill>
        <p:spPr bwMode="auto">
          <a:xfrm>
            <a:off x="-2" y="-39898"/>
            <a:ext cx="4102861" cy="31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AF393-745B-44DA-B7D3-E6CAD4B77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869"/>
          <a:stretch/>
        </p:blipFill>
        <p:spPr>
          <a:xfrm>
            <a:off x="3323625" y="-39898"/>
            <a:ext cx="4436076" cy="2637169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6BF3DBEA-44C9-41B2-82C4-9DB92C4BB6CF}"/>
              </a:ext>
            </a:extLst>
          </p:cNvPr>
          <p:cNvSpPr/>
          <p:nvPr/>
        </p:nvSpPr>
        <p:spPr>
          <a:xfrm flipH="1" flipV="1">
            <a:off x="-1" y="1185186"/>
            <a:ext cx="12188943" cy="35665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11700">
                <a:moveTo>
                  <a:pt x="0" y="0"/>
                </a:moveTo>
                <a:lnTo>
                  <a:pt x="12188951" y="0"/>
                </a:lnTo>
                <a:lnTo>
                  <a:pt x="12188951" y="2120352"/>
                </a:lnTo>
                <a:lnTo>
                  <a:pt x="0" y="4711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2051428" y="3199987"/>
            <a:ext cx="935748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&amp; TECHNICAL SERVICES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992A7A-4658-4888-A646-5F823ECF2E83}"/>
              </a:ext>
            </a:extLst>
          </p:cNvPr>
          <p:cNvSpPr/>
          <p:nvPr/>
        </p:nvSpPr>
        <p:spPr>
          <a:xfrm>
            <a:off x="9398000" y="406400"/>
            <a:ext cx="355600" cy="88900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26A5C-CFB1-4499-945E-A9F53D191344}"/>
              </a:ext>
            </a:extLst>
          </p:cNvPr>
          <p:cNvSpPr txBox="1"/>
          <p:nvPr/>
        </p:nvSpPr>
        <p:spPr>
          <a:xfrm>
            <a:off x="2205151" y="4073088"/>
            <a:ext cx="9050040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7429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Roadway Safety Innovations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Traffic Control Device Student Challenge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Circle of Innovation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New Product Rollouts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Innovation Awards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2585491" y="204628"/>
            <a:ext cx="6260335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AWARD WINNERS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Work Zone Safety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992A7A-4658-4888-A646-5F823ECF2E83}"/>
              </a:ext>
            </a:extLst>
          </p:cNvPr>
          <p:cNvSpPr/>
          <p:nvPr/>
        </p:nvSpPr>
        <p:spPr>
          <a:xfrm>
            <a:off x="9398000" y="406400"/>
            <a:ext cx="355600" cy="88900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83D15-6F57-0030-D300-4BD95325D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35" y="2273658"/>
            <a:ext cx="3690369" cy="4028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74DA0F-ED2A-F04C-7960-A201A483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57" y="2273657"/>
            <a:ext cx="4336230" cy="4028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54A2F7-16B2-38B4-3DD0-4D1EC3763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62" y="2446426"/>
            <a:ext cx="3516936" cy="1965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86B2CF-156B-AE5A-2ABA-2C9A9F0B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214720"/>
            <a:ext cx="2160104" cy="13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3183835" y="160178"/>
            <a:ext cx="935748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AWARD WINNERS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992A7A-4658-4888-A646-5F823ECF2E83}"/>
              </a:ext>
            </a:extLst>
          </p:cNvPr>
          <p:cNvSpPr/>
          <p:nvPr/>
        </p:nvSpPr>
        <p:spPr>
          <a:xfrm>
            <a:off x="9398000" y="406400"/>
            <a:ext cx="355600" cy="88900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4BF605-1EBA-5794-BD06-CB3268C93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05" y="1262270"/>
            <a:ext cx="10660867" cy="50093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254886-3B1C-E9FB-B3FB-1424AA6A9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75" y="5506278"/>
            <a:ext cx="1934818" cy="122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6BB10-5AAC-4230-B05B-D0C462B44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2" r="761" b="10866"/>
          <a:stretch/>
        </p:blipFill>
        <p:spPr>
          <a:xfrm>
            <a:off x="1" y="-8860"/>
            <a:ext cx="12192000" cy="3437860"/>
          </a:xfrm>
          <a:prstGeom prst="rect">
            <a:avLst/>
          </a:prstGeom>
        </p:spPr>
      </p:pic>
      <p:pic>
        <p:nvPicPr>
          <p:cNvPr id="6146" name="Picture 2" descr="ATSSA CEO sends letter to Senate leaders urging rejection of Gas Prices  Relief Act - ATSSA">
            <a:extLst>
              <a:ext uri="{FF2B5EF4-FFF2-40B4-BE49-F238E27FC236}">
                <a16:creationId xmlns:a16="http://schemas.microsoft.com/office/drawing/2014/main" id="{36F836B7-BF54-4B4D-A4DE-6F7836EE0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670">
            <a:off x="-46805" y="181313"/>
            <a:ext cx="2199833" cy="2846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6BF3DBEA-44C9-41B2-82C4-9DB92C4BB6CF}"/>
              </a:ext>
            </a:extLst>
          </p:cNvPr>
          <p:cNvSpPr/>
          <p:nvPr/>
        </p:nvSpPr>
        <p:spPr>
          <a:xfrm flipH="1" flipV="1">
            <a:off x="0" y="1115412"/>
            <a:ext cx="12188943" cy="3566522"/>
          </a:xfrm>
          <a:custGeom>
            <a:avLst/>
            <a:gdLst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47117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63551 w 12188951"/>
              <a:gd name="connsiteY2" fmla="*/ 2108200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  <a:gd name="connsiteX0" fmla="*/ 0 w 12188951"/>
              <a:gd name="connsiteY0" fmla="*/ 0 h 4711700"/>
              <a:gd name="connsiteX1" fmla="*/ 12188951 w 12188951"/>
              <a:gd name="connsiteY1" fmla="*/ 0 h 4711700"/>
              <a:gd name="connsiteX2" fmla="*/ 12188951 w 12188951"/>
              <a:gd name="connsiteY2" fmla="*/ 2120352 h 4711700"/>
              <a:gd name="connsiteX3" fmla="*/ 0 w 12188951"/>
              <a:gd name="connsiteY3" fmla="*/ 4711700 h 4711700"/>
              <a:gd name="connsiteX4" fmla="*/ 0 w 12188951"/>
              <a:gd name="connsiteY4" fmla="*/ 0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951" h="4711700">
                <a:moveTo>
                  <a:pt x="0" y="0"/>
                </a:moveTo>
                <a:lnTo>
                  <a:pt x="12188951" y="0"/>
                </a:lnTo>
                <a:lnTo>
                  <a:pt x="12188951" y="2120352"/>
                </a:lnTo>
                <a:lnTo>
                  <a:pt x="0" y="47117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D7F736-F366-4762-9DF3-54B0A4295B30}"/>
              </a:ext>
            </a:extLst>
          </p:cNvPr>
          <p:cNvSpPr txBox="1"/>
          <p:nvPr/>
        </p:nvSpPr>
        <p:spPr>
          <a:xfrm>
            <a:off x="2278360" y="2898673"/>
            <a:ext cx="935748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&amp; TECHNICAL SERVICES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86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26A5C-CFB1-4499-945E-A9F53D191344}"/>
              </a:ext>
            </a:extLst>
          </p:cNvPr>
          <p:cNvSpPr txBox="1"/>
          <p:nvPr/>
        </p:nvSpPr>
        <p:spPr>
          <a:xfrm>
            <a:off x="2546717" y="3525174"/>
            <a:ext cx="8509645" cy="30162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2.  Addressing Industry Issues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Material shortages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Major material and fuel cost increases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6286E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Ensuring roadway safety has a seat at the table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MUTCD revisions</a:t>
            </a:r>
          </a:p>
          <a:p>
            <a:pPr marL="12001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Calibri"/>
                <a:cs typeface="Times New Roman"/>
              </a:rPr>
              <a:t>LED Flicker Rate</a:t>
            </a:r>
          </a:p>
        </p:txBody>
      </p:sp>
    </p:spTree>
    <p:extLst>
      <p:ext uri="{BB962C8B-B14F-4D97-AF65-F5344CB8AC3E}">
        <p14:creationId xmlns:p14="http://schemas.microsoft.com/office/powerpoint/2010/main" val="343671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68227_win32_fixed" id="{17DD1A52-D3DE-4BC7-AB4E-5ED952CBB3F4}" vid="{D8C85220-06A0-4E3D-954C-BC12E2647B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UI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Swank</dc:creator>
  <cp:lastModifiedBy>Brenda Swank</cp:lastModifiedBy>
  <cp:revision>1</cp:revision>
  <dcterms:created xsi:type="dcterms:W3CDTF">2022-11-22T19:48:53Z</dcterms:created>
  <dcterms:modified xsi:type="dcterms:W3CDTF">2022-11-22T19:49:24Z</dcterms:modified>
</cp:coreProperties>
</file>